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5762A-B3F6-0F4A-A88F-831496FAF0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86538-2BF2-5344-844D-4A409C331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DDE7B-205E-2540-BA7D-4E75DC8F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15E5A-48D5-F742-9E48-95FFC4319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4D24E-69FC-934B-8A19-2513CD891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D1B19-64A6-2E4E-8EC2-AB8944AEB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46374-3B82-9743-AC40-26E83FF11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A8527-11FF-D64C-8086-3CA1BEDC2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649B7-74AB-3647-844C-E86221FCB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DFF38-21E4-7A44-944A-C194764E7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810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E89E09-191F-084A-B928-785375EBA7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2031DB-E4EC-7048-B547-B21661EB18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339A4-8691-AE4C-9EF8-41BCFD5F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AF23D-52B1-D64D-B8C7-BE2EC9A37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DEB88-4857-5544-9E0E-B02B75303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5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CD880-53F5-0C43-A11F-47010B396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9683B-3AC9-A840-A927-07D440385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88C2D-4214-A54A-ACE9-B5FE121D6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197FC-8A32-5346-8312-80B55BCBE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DA8F3-DD33-E641-A86D-F4C5D5912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13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5A9CE-95FD-F54C-956B-A663D226F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A3F0B2-97DD-6E44-9770-6D53132D8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6D7D5-85FB-6940-97AE-C915F886C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4D80B-E76B-3747-8643-F8C7A43BF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E1893-C4D6-F841-9E5B-EBE42E718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207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18105-5741-2047-8B06-567154219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27069-BD9F-DC4F-8F48-824DC685B6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9F650-B21F-484F-B945-B6E0DB3AF8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F27312-1A76-B245-A81D-EB5B843DF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2EAB3-DA01-1C47-9FEC-F4F5EDC95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83662-9471-1046-A68B-502A2E144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4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4146C-9069-D244-B59A-085CF4D07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A0D92-430B-FD46-8F91-D923B9A42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71B341-5A6A-6442-9B2B-097DA6DD8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AE87E9-6B3B-CF48-97C7-1C0852F3C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AB92B7-4A61-0C48-BBB7-BA879F28E2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0D4D-8BB1-3047-9A49-418DDF5B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050F32-BDAB-ED4C-AF07-E6E066B24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045BD1-0BFA-B746-93E3-7E3376A77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71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A192F-3045-674C-8C42-272B582C8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119BE7-3863-F542-BE72-8CE00F729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D8CBDE-4EDA-B649-BE0A-AA403396A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11A41-70D2-E340-B712-065293409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549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AA445E-AD98-9447-8842-C368DB20B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20F9C4-C61B-F248-9926-463A724D6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2FD23D-5487-9044-9903-73AD55C1D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130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7B059-C991-054D-BF81-A2B853CEA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0D2E3-141E-C743-B2A8-0048E517C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119AC3-875E-9444-98C9-C0C8A9940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57E58-3F83-C54A-8770-238E77DA6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9F26DB-524E-FF46-9293-8E56FF444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EF91C-0D80-1B49-A6AC-5171EE3D1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90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DDED0-0934-0441-99F9-272C5AC39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C977B4-7354-2948-A065-B6C24A3E0B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0CE549-7156-734E-99FE-5B08EB62D6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73F78-42B0-8549-B1DB-D5A00991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3A335-A98E-DE45-9863-17D9C3079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F5A2F-7932-1344-B8E5-BDD1D3F5D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865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08F313-110B-1048-A091-CAA36260C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135B9-C8C4-1B4E-B7C5-E5BC7CE30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BFFF5-4B27-D546-B167-2499AEEFD4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CC86-0406-AC48-89A0-90B4F8FF7F95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6EE8C-AD4F-CD42-A6C5-57CE01E66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23DA4-DE8D-5F4E-B054-CBF42495F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4E3F1-AE83-5C47-91D2-A41673423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02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CE251AA-6577-8F4C-A58B-E1E250D47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Functional Annotation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Lesson 2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677C0FB-2817-6149-AD58-1037125CF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96603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Inferring function from homologous matches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Limitations of ortholog match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BLAST+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DIAMOND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887D19F8-F6DA-8B4C-979D-30C3402357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66" b="14966"/>
          <a:stretch/>
        </p:blipFill>
        <p:spPr>
          <a:xfrm>
            <a:off x="8963353" y="5568077"/>
            <a:ext cx="3228647" cy="128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830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374ADC3-B145-7249-96BC-084B49F60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Lesson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19651B-FFB6-214B-82EA-A72A5045AA2B}"/>
              </a:ext>
            </a:extLst>
          </p:cNvPr>
          <p:cNvSpPr txBox="1"/>
          <p:nvPr/>
        </p:nvSpPr>
        <p:spPr>
          <a:xfrm>
            <a:off x="543911" y="2386997"/>
            <a:ext cx="952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Predicting function using position-sensitive models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694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C277109-13FF-214B-A16F-F33459573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078" y="0"/>
            <a:ext cx="4789418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3EF8077-B531-6444-9C85-D291FB28F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193" y="133898"/>
            <a:ext cx="3313386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NCBI PGAP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Prokaryotic Genome Annotation Pipeline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2A7371-3C6C-854F-BA98-BD1267326AEE}"/>
              </a:ext>
            </a:extLst>
          </p:cNvPr>
          <p:cNvSpPr/>
          <p:nvPr/>
        </p:nvSpPr>
        <p:spPr>
          <a:xfrm>
            <a:off x="4279538" y="1719812"/>
            <a:ext cx="1816462" cy="7550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F268CC-7BF0-2942-A7FD-CDEE970D66F5}"/>
              </a:ext>
            </a:extLst>
          </p:cNvPr>
          <p:cNvSpPr/>
          <p:nvPr/>
        </p:nvSpPr>
        <p:spPr>
          <a:xfrm>
            <a:off x="4279537" y="2474844"/>
            <a:ext cx="2836879" cy="4373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252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99186B7-A9FE-5746-A15C-4738AF483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83" y="1690688"/>
            <a:ext cx="7594600" cy="51308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7D8880A-5564-FD43-98FB-72A0F80C9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Homology ≠ similarity in function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1DBF5F-2A97-2440-B670-15C626F5A5DE}"/>
              </a:ext>
            </a:extLst>
          </p:cNvPr>
          <p:cNvSpPr/>
          <p:nvPr/>
        </p:nvSpPr>
        <p:spPr>
          <a:xfrm>
            <a:off x="7865717" y="2489370"/>
            <a:ext cx="425063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 scoring schema provides “biological truth”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enough modification - gap inclusions, similarity scores, etc. - ANY pair of sequences can be aligned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Proteins can have similar functions at 30% amino acid identity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Proteins can have different functions at 95% amino acid identity</a:t>
            </a:r>
            <a:endParaRPr lang="en-US" i="0" dirty="0">
              <a:solidFill>
                <a:srgbClr val="24292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Context of the match is important</a:t>
            </a:r>
          </a:p>
        </p:txBody>
      </p:sp>
    </p:spTree>
    <p:extLst>
      <p:ext uri="{BB962C8B-B14F-4D97-AF65-F5344CB8AC3E}">
        <p14:creationId xmlns:p14="http://schemas.microsoft.com/office/powerpoint/2010/main" val="3725266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66734B-43AF-6B43-B5F1-604AA6FBC9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243" y="1288458"/>
            <a:ext cx="6743514" cy="5569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F29CB0-B57E-5144-BDF8-1885909E15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14462" y="6604084"/>
            <a:ext cx="2611612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bg1"/>
                </a:solidFill>
                <a:latin typeface="Times New Roman" pitchFamily="-1" charset="0"/>
                <a:cs typeface="Arial" charset="0"/>
              </a:defRPr>
            </a:lvl1pPr>
            <a:lvl2pPr marL="37931725" indent="-37474525" eaLnBrk="0" hangingPunct="0">
              <a:defRPr sz="2400">
                <a:solidFill>
                  <a:schemeClr val="bg1"/>
                </a:solidFill>
                <a:latin typeface="Times New Roman" pitchFamily="-1" charset="0"/>
                <a:cs typeface="Arial" charset="0"/>
              </a:defRPr>
            </a:lvl2pPr>
            <a:lvl3pPr eaLnBrk="0" hangingPunct="0">
              <a:defRPr sz="2400">
                <a:solidFill>
                  <a:schemeClr val="bg1"/>
                </a:solidFill>
                <a:latin typeface="Times New Roman" pitchFamily="-1" charset="0"/>
                <a:cs typeface="Arial" charset="0"/>
              </a:defRPr>
            </a:lvl3pPr>
            <a:lvl4pPr eaLnBrk="0" hangingPunct="0">
              <a:defRPr sz="2400">
                <a:solidFill>
                  <a:schemeClr val="bg1"/>
                </a:solidFill>
                <a:latin typeface="Times New Roman" pitchFamily="-1" charset="0"/>
                <a:cs typeface="Arial" charset="0"/>
              </a:defRPr>
            </a:lvl4pPr>
            <a:lvl5pPr eaLnBrk="0" hangingPunct="0">
              <a:defRPr sz="2400">
                <a:solidFill>
                  <a:schemeClr val="bg1"/>
                </a:solidFill>
                <a:latin typeface="Times New Roman" pitchFamily="-1" charset="0"/>
                <a:cs typeface="Arial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itchFamily="-1" charset="0"/>
                <a:cs typeface="Arial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itchFamily="-1" charset="0"/>
                <a:cs typeface="Arial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itchFamily="-1" charset="0"/>
                <a:cs typeface="Arial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Times New Roman" pitchFamily="-1" charset="0"/>
                <a:cs typeface="Arial" charset="0"/>
              </a:defRPr>
            </a:lvl9pPr>
          </a:lstStyle>
          <a:p>
            <a:pPr eaLnBrk="1" hangingPunct="1"/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Punta &amp; </a:t>
            </a:r>
            <a:r>
              <a:rPr lang="en-US" altLang="en-US" sz="1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Ofran</a:t>
            </a: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PLOS Comp Biol. 2008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E7107C1-0104-9649-BF8C-5861BC29F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034" y="0"/>
            <a:ext cx="10515600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Why homology ≠ similarity in function</a:t>
            </a:r>
          </a:p>
        </p:txBody>
      </p:sp>
    </p:spTree>
    <p:extLst>
      <p:ext uri="{BB962C8B-B14F-4D97-AF65-F5344CB8AC3E}">
        <p14:creationId xmlns:p14="http://schemas.microsoft.com/office/powerpoint/2010/main" val="118227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4EFE7DE-4218-6047-B95F-8C20C414419F}"/>
              </a:ext>
            </a:extLst>
          </p:cNvPr>
          <p:cNvSpPr txBox="1">
            <a:spLocks/>
          </p:cNvSpPr>
          <p:nvPr/>
        </p:nvSpPr>
        <p:spPr>
          <a:xfrm>
            <a:off x="114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BLAST+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A52E97E-5ACF-7748-8797-3BF1A6440A6C}"/>
              </a:ext>
            </a:extLst>
          </p:cNvPr>
          <p:cNvSpPr/>
          <p:nvPr/>
        </p:nvSpPr>
        <p:spPr>
          <a:xfrm>
            <a:off x="73439" y="1555093"/>
            <a:ext cx="591985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BLAST (Basic Local Alignment Search Tool) is an algorithm for comparing primary biological sequence information, such as the amino-acid sequences of different proteins or the nucleotides of DNA sequences (Wikipedia)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27017A-477A-7146-AE3D-D2D3D02A7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45" y="3156307"/>
            <a:ext cx="5155155" cy="230761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79A4603-485A-0C42-9569-0FFCBF7262B9}"/>
              </a:ext>
            </a:extLst>
          </p:cNvPr>
          <p:cNvSpPr/>
          <p:nvPr/>
        </p:nvSpPr>
        <p:spPr>
          <a:xfrm>
            <a:off x="231450" y="5365180"/>
            <a:ext cx="537392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http://</a:t>
            </a:r>
            <a:r>
              <a:rPr lang="en-US" sz="1100" dirty="0" err="1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www.hypothesisjournal.com</a:t>
            </a:r>
            <a:r>
              <a:rPr lang="en-US" sz="11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en-US" sz="1100" dirty="0" err="1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wp</a:t>
            </a:r>
            <a:r>
              <a:rPr lang="en-US" sz="11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-content/uploads/2011/08/boutros-3-1-fig2.png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F4C3F88-63DC-A240-9666-A23E18472281}"/>
              </a:ext>
            </a:extLst>
          </p:cNvPr>
          <p:cNvCxnSpPr>
            <a:cxnSpLocks/>
          </p:cNvCxnSpPr>
          <p:nvPr/>
        </p:nvCxnSpPr>
        <p:spPr>
          <a:xfrm>
            <a:off x="6096000" y="1965434"/>
            <a:ext cx="0" cy="475067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A7477B2-FD50-C547-A509-E4F14C0E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0847890"/>
              </p:ext>
            </p:extLst>
          </p:nvPr>
        </p:nvGraphicFramePr>
        <p:xfrm>
          <a:off x="6327618" y="778910"/>
          <a:ext cx="5750337" cy="276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45999">
                  <a:extLst>
                    <a:ext uri="{9D8B030D-6E8A-4147-A177-3AD203B41FA5}">
                      <a16:colId xmlns:a16="http://schemas.microsoft.com/office/drawing/2014/main" val="1652890760"/>
                    </a:ext>
                  </a:extLst>
                </a:gridCol>
                <a:gridCol w="2176670">
                  <a:extLst>
                    <a:ext uri="{9D8B030D-6E8A-4147-A177-3AD203B41FA5}">
                      <a16:colId xmlns:a16="http://schemas.microsoft.com/office/drawing/2014/main" val="557946612"/>
                    </a:ext>
                  </a:extLst>
                </a:gridCol>
                <a:gridCol w="2327668">
                  <a:extLst>
                    <a:ext uri="{9D8B030D-6E8A-4147-A177-3AD203B41FA5}">
                      <a16:colId xmlns:a16="http://schemas.microsoft.com/office/drawing/2014/main" val="3820606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Input format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Database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377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blastn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nucleotide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nucleotide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916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blastp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protein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protein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9869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blastx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translated nucleotide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protein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103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tblastn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protein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translated nucleotide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549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tblastx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translated nucleotide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translated nucleotide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068113"/>
                  </a:ext>
                </a:extLst>
              </a:tr>
            </a:tbl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CFD8544C-8154-8342-B834-B985040BC0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382"/>
          <a:stretch/>
        </p:blipFill>
        <p:spPr>
          <a:xfrm>
            <a:off x="6432174" y="3588027"/>
            <a:ext cx="5552629" cy="2763521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87D3AD4-4439-5F4A-A91C-A59C33CEC148}"/>
              </a:ext>
            </a:extLst>
          </p:cNvPr>
          <p:cNvSpPr/>
          <p:nvPr/>
        </p:nvSpPr>
        <p:spPr>
          <a:xfrm>
            <a:off x="6393324" y="6585305"/>
            <a:ext cx="561892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open.oregonstate.education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computationalbiology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/chapter/command-line-blast/</a:t>
            </a:r>
          </a:p>
        </p:txBody>
      </p:sp>
    </p:spTree>
    <p:extLst>
      <p:ext uri="{BB962C8B-B14F-4D97-AF65-F5344CB8AC3E}">
        <p14:creationId xmlns:p14="http://schemas.microsoft.com/office/powerpoint/2010/main" val="1320344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70DAEA-5A88-D34A-8FE3-CEFACB964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5563"/>
            <a:ext cx="6541960" cy="48868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197E886-111B-EA4F-91C4-2EC7C17B2239}"/>
              </a:ext>
            </a:extLst>
          </p:cNvPr>
          <p:cNvSpPr/>
          <p:nvPr/>
        </p:nvSpPr>
        <p:spPr>
          <a:xfrm>
            <a:off x="96520" y="6212423"/>
            <a:ext cx="537392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Microsoft Azure Notebooks – sanger-pathogens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AE531FA-DFC8-9F44-B200-38FAF6CB0F5E}"/>
              </a:ext>
            </a:extLst>
          </p:cNvPr>
          <p:cNvSpPr txBox="1">
            <a:spLocks/>
          </p:cNvSpPr>
          <p:nvPr/>
        </p:nvSpPr>
        <p:spPr>
          <a:xfrm>
            <a:off x="114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BLAST+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6FBAEC8-77FD-1C45-8BDF-074B30B6B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16411"/>
              </p:ext>
            </p:extLst>
          </p:nvPr>
        </p:nvGraphicFramePr>
        <p:xfrm>
          <a:off x="6296414" y="1823840"/>
          <a:ext cx="5750338" cy="25958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34844">
                  <a:extLst>
                    <a:ext uri="{9D8B030D-6E8A-4147-A177-3AD203B41FA5}">
                      <a16:colId xmlns:a16="http://schemas.microsoft.com/office/drawing/2014/main" val="2828094024"/>
                    </a:ext>
                  </a:extLst>
                </a:gridCol>
                <a:gridCol w="4315494">
                  <a:extLst>
                    <a:ext uri="{9D8B030D-6E8A-4147-A177-3AD203B41FA5}">
                      <a16:colId xmlns:a16="http://schemas.microsoft.com/office/drawing/2014/main" val="3381918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227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blastn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Traditional </a:t>
                      </a:r>
                      <a:r>
                        <a:rPr lang="en-US" dirty="0" err="1"/>
                        <a:t>blastn</a:t>
                      </a:r>
                      <a:r>
                        <a:rPr lang="en-US" dirty="0"/>
                        <a:t> search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828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blastn</a:t>
                      </a:r>
                      <a:r>
                        <a:rPr lang="en-US" dirty="0"/>
                        <a:t>-short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Optimized for queries &lt;50bp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05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megablast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Optimized for seqs with high similarity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595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dc-</a:t>
                      </a:r>
                      <a:r>
                        <a:rPr lang="en-US" dirty="0" err="1"/>
                        <a:t>megablast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Optimized for distant seqs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698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blastp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Traditional </a:t>
                      </a:r>
                      <a:r>
                        <a:rPr lang="en-US" dirty="0" err="1"/>
                        <a:t>blastp</a:t>
                      </a:r>
                      <a:r>
                        <a:rPr lang="en-US" dirty="0"/>
                        <a:t> search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921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blastp</a:t>
                      </a:r>
                      <a:r>
                        <a:rPr lang="en-US" dirty="0"/>
                        <a:t>-short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Optimized for queries &lt;30aa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1355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7975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369C42-A1B8-E640-8A86-140098690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61" y="1550692"/>
            <a:ext cx="10267122" cy="49742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676CBF8-6D54-A147-A840-03EA4CDE2120}"/>
              </a:ext>
            </a:extLst>
          </p:cNvPr>
          <p:cNvSpPr/>
          <p:nvPr/>
        </p:nvSpPr>
        <p:spPr>
          <a:xfrm>
            <a:off x="76199" y="6524896"/>
            <a:ext cx="561892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open.oregonstate.education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computationalbiology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/chapter/command-line-blast/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2CC67E8-C6B3-2A4C-BEE3-8B1B414FAD31}"/>
              </a:ext>
            </a:extLst>
          </p:cNvPr>
          <p:cNvSpPr txBox="1">
            <a:spLocks/>
          </p:cNvSpPr>
          <p:nvPr/>
        </p:nvSpPr>
        <p:spPr>
          <a:xfrm>
            <a:off x="76199" y="22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Interpreting local alignments</a:t>
            </a:r>
          </a:p>
        </p:txBody>
      </p:sp>
    </p:spTree>
    <p:extLst>
      <p:ext uri="{BB962C8B-B14F-4D97-AF65-F5344CB8AC3E}">
        <p14:creationId xmlns:p14="http://schemas.microsoft.com/office/powerpoint/2010/main" val="1307763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03882D-01B1-2544-9B87-C5EB5C418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7378" y="1550692"/>
            <a:ext cx="6437243" cy="48386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7D8E2A-7986-444D-A217-CBCFB02D0901}"/>
              </a:ext>
            </a:extLst>
          </p:cNvPr>
          <p:cNvSpPr txBox="1"/>
          <p:nvPr/>
        </p:nvSpPr>
        <p:spPr>
          <a:xfrm>
            <a:off x="0" y="6546736"/>
            <a:ext cx="35524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Talla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 (2003)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A31BC3-D46E-7B4C-BADC-EEE743DA1FB0}"/>
              </a:ext>
            </a:extLst>
          </p:cNvPr>
          <p:cNvSpPr txBox="1">
            <a:spLocks/>
          </p:cNvSpPr>
          <p:nvPr/>
        </p:nvSpPr>
        <p:spPr>
          <a:xfrm>
            <a:off x="76199" y="22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Interpreting local alignments</a:t>
            </a:r>
          </a:p>
        </p:txBody>
      </p:sp>
    </p:spTree>
    <p:extLst>
      <p:ext uri="{BB962C8B-B14F-4D97-AF65-F5344CB8AC3E}">
        <p14:creationId xmlns:p14="http://schemas.microsoft.com/office/powerpoint/2010/main" val="3092818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A77AB1-F239-E14A-AA4E-BEE4DE3A2CF3}"/>
              </a:ext>
            </a:extLst>
          </p:cNvPr>
          <p:cNvSpPr txBox="1">
            <a:spLocks/>
          </p:cNvSpPr>
          <p:nvPr/>
        </p:nvSpPr>
        <p:spPr>
          <a:xfrm>
            <a:off x="76199" y="22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Alternative local alignment tools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822EB5-C62A-4C41-959F-DF78314E1FBC}"/>
              </a:ext>
            </a:extLst>
          </p:cNvPr>
          <p:cNvCxnSpPr>
            <a:cxnSpLocks/>
          </p:cNvCxnSpPr>
          <p:nvPr/>
        </p:nvCxnSpPr>
        <p:spPr>
          <a:xfrm>
            <a:off x="4018722" y="1707017"/>
            <a:ext cx="0" cy="475067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0F260E2-D7F4-5548-B89F-F9F993A9B014}"/>
              </a:ext>
            </a:extLst>
          </p:cNvPr>
          <p:cNvCxnSpPr>
            <a:cxnSpLocks/>
          </p:cNvCxnSpPr>
          <p:nvPr/>
        </p:nvCxnSpPr>
        <p:spPr>
          <a:xfrm>
            <a:off x="8126880" y="1707017"/>
            <a:ext cx="0" cy="475067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8116AB9-A5B5-FB4A-9567-9EEC09EEA026}"/>
              </a:ext>
            </a:extLst>
          </p:cNvPr>
          <p:cNvSpPr txBox="1"/>
          <p:nvPr/>
        </p:nvSpPr>
        <p:spPr>
          <a:xfrm>
            <a:off x="559164" y="1445407"/>
            <a:ext cx="3146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BLAST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(1990)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6D6223-31D1-5142-9E6A-02A97BE0D118}"/>
              </a:ext>
            </a:extLst>
          </p:cNvPr>
          <p:cNvSpPr txBox="1"/>
          <p:nvPr/>
        </p:nvSpPr>
        <p:spPr>
          <a:xfrm>
            <a:off x="4522735" y="1445407"/>
            <a:ext cx="3146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USEARCH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(2010)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0A8035-6D1E-914F-B4EF-3A65BDDEAD2B}"/>
              </a:ext>
            </a:extLst>
          </p:cNvPr>
          <p:cNvSpPr txBox="1"/>
          <p:nvPr/>
        </p:nvSpPr>
        <p:spPr>
          <a:xfrm>
            <a:off x="8584496" y="1445407"/>
            <a:ext cx="3146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DIAMOND 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(2015)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A96EA4-77A8-3E41-9042-D6B93567CEDF}"/>
              </a:ext>
            </a:extLst>
          </p:cNvPr>
          <p:cNvSpPr/>
          <p:nvPr/>
        </p:nvSpPr>
        <p:spPr>
          <a:xfrm>
            <a:off x="-3313" y="2273272"/>
            <a:ext cx="393921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Only supports local alignments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Default e-value 10 – high err</a:t>
            </a: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each query sequence, the reference sequences with the best matches are returned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Requires BLAST formatted</a:t>
            </a: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database</a:t>
            </a:r>
            <a:endParaRPr lang="en-US" i="0" dirty="0">
              <a:solidFill>
                <a:srgbClr val="24292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7729AF-54CD-D140-B6A6-4ABE5861E136}"/>
              </a:ext>
            </a:extLst>
          </p:cNvPr>
          <p:cNvSpPr/>
          <p:nvPr/>
        </p:nvSpPr>
        <p:spPr>
          <a:xfrm>
            <a:off x="4018722" y="2273271"/>
            <a:ext cx="393921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Supports local and global alignments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alignments make sense for searches where the similarity of the whole sequence is important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e.g. 16S rRNA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USEARCH for top hit(s) at higher identities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UBLAST, which is slower but sensitive to lower identities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educes search time by returning only a few high-quality matches rather than considering all possible matches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A1253B-A3FA-0A4D-8B69-910DE5C18E03}"/>
              </a:ext>
            </a:extLst>
          </p:cNvPr>
          <p:cNvSpPr/>
          <p:nvPr/>
        </p:nvSpPr>
        <p:spPr>
          <a:xfrm>
            <a:off x="8188156" y="2235695"/>
            <a:ext cx="393921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Aligns short sequence reads at approximately 20,000 times the speed of BLAST and has a </a:t>
            </a:r>
            <a:r>
              <a:rPr lang="en-US" b="1" i="0" dirty="0">
                <a:solidFill>
                  <a:srgbClr val="24292E"/>
                </a:solidFill>
                <a:effectLst/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similar</a:t>
            </a:r>
            <a:r>
              <a:rPr lang="en-US" i="0" dirty="0">
                <a:solidFill>
                  <a:srgbClr val="24292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level of sensitivity.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Constructs a double index to traverse query and reference seeds more quickly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'all mapper' that attempts to determine exhaustively all significant alignments for a given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429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Requires DIAMOND formatted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0" dirty="0">
              <a:solidFill>
                <a:srgbClr val="24292E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573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422</Words>
  <Application>Microsoft Macintosh PowerPoint</Application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Functional Annotation Lesson 2</vt:lpstr>
      <vt:lpstr>NCBI PGAP Prokaryotic Genome Annotation Pipeline</vt:lpstr>
      <vt:lpstr>Homology ≠ similarity in function</vt:lpstr>
      <vt:lpstr>Why homology ≠ similarity in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Annotation Lesson 2</dc:title>
  <dc:creator>Benjamin Tully</dc:creator>
  <cp:lastModifiedBy>Benjamin Tully</cp:lastModifiedBy>
  <cp:revision>18</cp:revision>
  <dcterms:created xsi:type="dcterms:W3CDTF">2020-04-15T14:42:09Z</dcterms:created>
  <dcterms:modified xsi:type="dcterms:W3CDTF">2020-04-15T18:51:44Z</dcterms:modified>
</cp:coreProperties>
</file>

<file path=docProps/thumbnail.jpeg>
</file>